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  <p:sldMasterId id="2147483833" r:id="rId5"/>
  </p:sldMasterIdLst>
  <p:notesMasterIdLst>
    <p:notesMasterId r:id="rId7"/>
  </p:notesMasterIdLst>
  <p:sldIdLst>
    <p:sldId id="2145707509" r:id="rId6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CC"/>
    <a:srgbClr val="FFCC99"/>
    <a:srgbClr val="B28600"/>
    <a:srgbClr val="4472C4"/>
    <a:srgbClr val="FF5001"/>
    <a:srgbClr val="B3D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975BD-866C-4593-9132-5F90698C68B3}" v="2" dt="2024-01-15T16:26:23.439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5101" autoAdjust="0"/>
  </p:normalViewPr>
  <p:slideViewPr>
    <p:cSldViewPr snapToGrid="0">
      <p:cViewPr varScale="1">
        <p:scale>
          <a:sx n="71" d="100"/>
          <a:sy n="71" d="100"/>
        </p:scale>
        <p:origin x="8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A063-90AE-4D6C-B1BE-AB778848B920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4C871-0494-4532-BF66-301D2FACF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69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9B3841-8FE7-4AAB-9BAF-097823D80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E2D43F-21A0-4CD1-83C9-23C5DBA3F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8943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483619-4B13-4C90-986C-01E3F245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B11022-A498-4389-A05F-15EF132F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9453FF-9CFA-47E5-A73F-023851AF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18AF27-CC9D-4C66-81BA-35F19C88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D89B441-46FD-4D42-B4C2-FA3239D0BB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39396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0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E62A86-F3CC-43CE-9B74-F145A898B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914"/>
            <a:ext cx="12271168" cy="6858000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F481A4F-8C04-40CF-AC3C-7287B6EAAC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-30914"/>
            <a:ext cx="2339968" cy="12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2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55F412-5222-4FEC-B5DE-27CD6E7C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69C826-2522-474D-B6F6-25B8FEE3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94C11C-8FA0-4F41-A292-86664EE5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3206A895-E978-4E55-86BA-143854F5C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33" y="0"/>
            <a:ext cx="2393967" cy="1325563"/>
          </a:xfrm>
          <a:prstGeom prst="rect">
            <a:avLst/>
          </a:prstGeom>
        </p:spPr>
      </p:pic>
      <p:pic>
        <p:nvPicPr>
          <p:cNvPr id="8" name="Imagen 7" descr="Un leopardo sobre el agua&#10;&#10;Descripción generada automáticamente con confianza media">
            <a:extLst>
              <a:ext uri="{FF2B5EF4-FFF2-40B4-BE49-F238E27FC236}">
                <a16:creationId xmlns:a16="http://schemas.microsoft.com/office/drawing/2014/main" id="{ADDE29F4-4911-4C8D-A19D-B18D167BBF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16FC026C-A603-4277-8C6A-5E1B73252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-68263"/>
            <a:ext cx="239396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4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7DB3F-2C5F-4486-BE4E-90E70D62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1E6F38-2A84-4EC6-BD01-DC6E2536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34943A-C90F-41CB-AB0C-456DBE5DB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426B31-E3A7-4E4A-BEA4-8C88AD11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9F389D-6AFE-4436-AB09-69BFCBE9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AAED5-BB67-4730-AC7A-BAA68341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44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F2808AF-5E7A-47B9-9F66-06CEE3787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DB15AE-AF03-458A-AC23-680B22F9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EB3DA-F6AD-49AA-9962-3F0AFA6E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7368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2396299-6E97-4927-8440-DE53C5E7E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DB15AE-AF03-458A-AC23-680B22F9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EB3DA-F6AD-49AA-9962-3F0AFA6E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300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84E0BF1-5409-4CF6-A62D-62E9130C14E0}"/>
              </a:ext>
            </a:extLst>
          </p:cNvPr>
          <p:cNvGrpSpPr/>
          <p:nvPr userDrawn="1"/>
        </p:nvGrpSpPr>
        <p:grpSpPr>
          <a:xfrm>
            <a:off x="6639" y="0"/>
            <a:ext cx="12192000" cy="6858000"/>
            <a:chOff x="0" y="0"/>
            <a:chExt cx="12192000" cy="6858000"/>
          </a:xfrm>
        </p:grpSpPr>
        <p:pic>
          <p:nvPicPr>
            <p:cNvPr id="10" name="Imagen 9" descr="Imagen en blanco y negro&#10;&#10;Descripción generada automáticamente">
              <a:extLst>
                <a:ext uri="{FF2B5EF4-FFF2-40B4-BE49-F238E27FC236}">
                  <a16:creationId xmlns:a16="http://schemas.microsoft.com/office/drawing/2014/main" id="{99A1A01A-C5F7-41D0-A1E6-1395C7C525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Imagen 10" descr="Humo saliendo de la tierra&#10;&#10;Descripción generada automáticamente con confianza baja">
              <a:extLst>
                <a:ext uri="{FF2B5EF4-FFF2-40B4-BE49-F238E27FC236}">
                  <a16:creationId xmlns:a16="http://schemas.microsoft.com/office/drawing/2014/main" id="{7C310DFA-EF42-43C6-A994-298306CCCE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60604"/>
            <a:stretch/>
          </p:blipFill>
          <p:spPr>
            <a:xfrm>
              <a:off x="0" y="0"/>
              <a:ext cx="4803228" cy="685800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7DB15AE-AF03-458A-AC23-680B22F9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015" y="95450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EB3DA-F6AD-49AA-9962-3F0AFA6E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8619" y="262296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A119549B-F7F4-4AB6-BB7F-A7D29087C2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-68263"/>
            <a:ext cx="239396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9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CEF96-8B0A-4D33-8828-55D587D2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FEEEAA-D3F1-4EA1-8DBB-806DC7F06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28A496-C45C-409A-AC30-CE8A0807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079014-9B81-41FE-A392-5A18A27F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34EFC4-37C5-431A-B300-28DC8B47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762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E65FFB-260B-4BFD-B2B1-7086820C0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0D8228-41FD-452B-813B-68E25A09E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8F5C72-6557-40C3-9C2E-7F37C2CF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8E1EE-22E2-4D67-9383-7BFCDF9B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229C2-2176-4E20-A25F-A69FDB7A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200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9A9873-566C-C944-9515-8B79B00E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B90C-8BA1-BC4B-89FC-50E3E06BA8CB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8A81F9-D7A1-9D47-8AA3-10E09E0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B95AF5-12EA-F54B-85C6-AB57EF2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3AFB-A4D3-E749-998E-B45DBDD8F096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D8D670-8421-46DB-A012-09C965899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160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63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8BF31-CAF2-4B0F-B605-1F711150C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CCE4A2-43FB-419A-B251-B4A8F42B9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945873-5A58-4425-A15B-7F3665DD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25F0-01A5-491F-B4CE-06221AB7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FD72FA-9583-4D54-B465-5DF36E2F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EA609-69E4-44CE-837C-5BA82A52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3B6C0-0A42-42BE-A869-283E07B5F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44E6C1-08E2-4A17-819C-3E2A4F2F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CD7201-5319-478A-AC7E-848883F3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52763C-F611-426F-BF4D-C28DAB98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09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F8BAA7-A893-4117-AED8-7522BFF91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1601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40AE29-3D0D-4A99-8428-5594DF61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227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66054-7EC1-40F2-BD87-82C4885B4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E7E1A8-7423-4467-8986-7FBE0367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222CC-9625-49DB-AB9D-9A223DA4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E528C-ADCE-418F-9238-A32EAF6F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A39C735A-6EFA-4F21-9B6D-4FF5752CC1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33" y="230188"/>
            <a:ext cx="239396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24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D6C5E-C95A-4C0B-8891-8E318AA8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9BF9E2-324C-40F1-ABED-3C625D4E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3AC488-E738-4A42-B617-2101B51A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87C7D9-E2E2-4B8C-966B-8E3644F5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D6936-2E12-4CB4-8463-821869B2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998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8C662-AA6E-4D7B-9E02-9F581AB4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399E9-4528-41A9-A804-D28D53397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DEDF11-D7EE-4390-9FB9-2422BEA14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F32690-22E9-4CA0-BAE1-9E03D040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EEF266-7056-44A6-85FD-8D02A91D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D3CCE8-E041-4F97-A596-110A86DB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9580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03BAA-F53E-4194-9971-3F8C1F8E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F362D-EAF8-49AA-90B5-0C45206A3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54F57B-2203-4A33-8779-1F9975AF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C46701-D68C-417B-9593-A0BC0445C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409AE6-6CD4-46FE-8E41-385C65E0B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ACC21D-287C-4E52-9915-0092D64A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BD7BA-C66A-4167-B9D5-5D56313C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8A58C7-DF61-4C92-A861-42F2C1F1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007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BB2E8-A153-4DCB-81EC-7DDA0BF8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AD8F9A-F263-4315-93CE-7B11799B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4196FA-D8C3-4902-A307-5C924E12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7A4DC2-16AD-4F0E-9200-D65BA6B9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9903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B7186C-1DE5-428C-9EE6-0980C41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3C962E-FA1A-48C4-8121-EAA658D3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A1390C-617B-49F3-BCC9-54A50F65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213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E67F003-15C2-439C-A567-721EE86DF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6A9179-EC9A-485A-A20C-8E4C9DAC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B8961-407D-4836-8601-044BC0ED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6192F3-639C-4600-908E-203FD253D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5089A-41C5-4981-94D1-EE8BA716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5601F-A79D-400F-9AE5-FC8327C8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633C68-7AED-4A8F-B35D-70CD4E69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0345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0A19426-AE67-4C0C-9044-5566460AF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7A93FC-2FD5-471F-8D29-B4C426E8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4F5E23-E2EE-4235-B18A-09931E109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13681"/>
            <a:ext cx="6172200" cy="43473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56223C-64F4-4C61-9C6A-774D62755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0F492-A585-43D6-8C53-DF87D8A5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D4BB77-2E13-4BA3-882D-F360F280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3A8C1-0BDD-4B23-80AB-A386C6BF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4614DC12-BBA8-41DF-A1EE-7EB6169A75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94" y="188118"/>
            <a:ext cx="239396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24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95874E3-A560-4509-8D92-3333B368C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6F7101-52AF-465E-8289-B9E07C22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050952-D655-49F6-A607-8FE5FDE5E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C50FDF-A33D-4B21-85D7-981DF3B6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E8642-06AD-429F-84B3-05AFD23D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99C0A-A3BC-4969-BE7A-DAA91C3C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357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BBCAB57-F29E-4433-84EA-431D24FF8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A745BF-127D-4852-9309-91B39018B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50BBBC-627A-4111-92E7-683950665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6417A-DC28-4644-A9A0-A9DF30F5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765F0E-AB63-4ED6-9BF8-33B6F5EF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3E530A-553C-468E-B891-2E996D77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33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CD7201-5319-478A-AC7E-848883F3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994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BBA8D-9A4C-432B-915E-CDA12568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ECE5D-F1F1-42DC-9E2B-2CB5A22B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2ED1F6-1CD5-46CC-8239-72ADFFD2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2EC904-7B2E-4DDD-994A-C3480028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102372-7D74-44E8-AE84-5417E6D6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334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0AA61-B91B-4B61-871B-0B1A4795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DBD2B4-DF09-470C-96F0-95CB0701A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AB1571-0A6D-491F-ABE3-D8F3954B5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9D2DC8-84F8-4293-83A1-3D9A34DB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F6143C-7F50-4429-85AE-3FB3FAD5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103769-A769-4A9B-A097-EE2249CF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753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52D91-6867-451F-8F35-0B017DD8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2804EE-1586-4D92-BC94-0407744FB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021264-697C-4432-9819-D8A631F3C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DF94EF-115D-475F-B51E-1D7C6FFC6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8372E2-10C3-4B76-8A81-2544B8B70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CDF01E-AD96-4497-8F81-5F534BD5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D0E5DE-EB61-4A15-BF6A-C8648036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29066C-608D-425A-9320-C3EC0216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47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D442766-A6F4-401A-989F-6AE4BBFD0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898AA7-D59F-4799-AD04-1F579623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308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5F98FB-A27C-4130-83DE-94DFAE32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94DD50-EB20-4D28-AB5E-414F3DCC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34A758-0E8B-4874-BDD2-441A0139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FEF887F7-9D8B-499D-A501-20D5C63FC2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33" y="228600"/>
            <a:ext cx="239396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98AA7-D59F-4799-AD04-1F579623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308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5F98FB-A27C-4130-83DE-94DFAE32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94DD50-EB20-4D28-AB5E-414F3DCC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34A758-0E8B-4874-BDD2-441A0139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FEF887F7-9D8B-499D-A501-20D5C63FC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70" y="-960438"/>
            <a:ext cx="239396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98AA7-D59F-4799-AD04-1F579623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308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5F98FB-A27C-4130-83DE-94DFAE32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94DD50-EB20-4D28-AB5E-414F3DCC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34A758-0E8B-4874-BDD2-441A0139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790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A47F23-AE73-4587-B18B-65E9FD33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CCE7EC-80EF-4696-9420-8F270BEE5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1D4785-32BF-454F-8A34-764B436C8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BF3D0-CB3F-45FC-A443-61FCEDFE21E3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2B0D4-1AE1-4481-B5C8-22792ECC7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89AF97-9E33-4268-950F-020FDFAE5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42E4-2391-431B-AB01-97D87BB0D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90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36C864-A2DF-4E9E-A407-25C843ECE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2D089D-9F3C-4ADE-9ABB-20D6E8776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828A98-F3C0-431D-9E9A-A87695EF2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2BD9-FCB1-477D-B0A3-927EAD145414}" type="datetimeFigureOut">
              <a:rPr lang="es-CO" smtClean="0"/>
              <a:t>10/02/2025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95816-14C8-44C3-8FF2-3666ED8D5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F20EDD-DC1E-43AC-8343-A77516ABA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F962-FCE7-416D-9BAE-3220EAB9C6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1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D8BC73-208A-4F08-9103-E5954F1AD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01907"/>
              </p:ext>
            </p:extLst>
          </p:nvPr>
        </p:nvGraphicFramePr>
        <p:xfrm>
          <a:off x="2056435" y="1475478"/>
          <a:ext cx="8459165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539">
                  <a:extLst>
                    <a:ext uri="{9D8B030D-6E8A-4147-A177-3AD203B41FA5}">
                      <a16:colId xmlns:a16="http://schemas.microsoft.com/office/drawing/2014/main" val="2280596150"/>
                    </a:ext>
                  </a:extLst>
                </a:gridCol>
                <a:gridCol w="3189287">
                  <a:extLst>
                    <a:ext uri="{9D8B030D-6E8A-4147-A177-3AD203B41FA5}">
                      <a16:colId xmlns:a16="http://schemas.microsoft.com/office/drawing/2014/main" val="1231661207"/>
                    </a:ext>
                  </a:extLst>
                </a:gridCol>
                <a:gridCol w="4704339">
                  <a:extLst>
                    <a:ext uri="{9D8B030D-6E8A-4147-A177-3AD203B41FA5}">
                      <a16:colId xmlns:a16="http://schemas.microsoft.com/office/drawing/2014/main" val="3611549788"/>
                    </a:ext>
                  </a:extLst>
                </a:gridCol>
              </a:tblGrid>
              <a:tr h="145187"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 dirty="0">
                        <a:solidFill>
                          <a:srgbClr val="003A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>
                        <a:solidFill>
                          <a:srgbClr val="003A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>
                        <a:solidFill>
                          <a:srgbClr val="003A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2226341"/>
                  </a:ext>
                </a:extLst>
              </a:tr>
              <a:tr h="546038"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>
                        <a:solidFill>
                          <a:srgbClr val="003A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3A6F"/>
                          </a:solidFill>
                          <a:effectLst/>
                        </a:rPr>
                        <a:t>PROGRAMACIÓN JUNTA DIRECTIVA, COMITÉ AUDITORÍA Y </a:t>
                      </a:r>
                    </a:p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003A6F"/>
                          </a:solidFill>
                          <a:effectLst/>
                        </a:rPr>
                        <a:t>ASAMBLEA ORDINARIA TRANSELCA 2025</a:t>
                      </a:r>
                    </a:p>
                    <a:p>
                      <a:pPr algn="ctr" fontAlgn="b"/>
                      <a:endParaRPr lang="es-CO" sz="1600" b="0" i="0" u="none" strike="noStrike" dirty="0">
                        <a:solidFill>
                          <a:srgbClr val="003A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402689"/>
                  </a:ext>
                </a:extLst>
              </a:tr>
              <a:tr h="2105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3A6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3A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Martes 18 febrero</a:t>
                      </a:r>
                      <a:endParaRPr lang="es-CO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 JUNTA DIRECTIVA y </a:t>
                      </a:r>
                      <a:r>
                        <a:rPr lang="es-CO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COMITÉ AUDITORÍA y RIESGOS *</a:t>
                      </a:r>
                      <a:endParaRPr lang="es-CO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1349101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3A6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Viernes 21 de marzo</a:t>
                      </a:r>
                      <a:endParaRPr lang="es-CO" sz="16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ASAMBLEA ORDINARIA ACCIONISTAS</a:t>
                      </a:r>
                      <a:endParaRPr lang="es-CO" sz="16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393244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3A6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Martes 22 de abril</a:t>
                      </a:r>
                      <a:endParaRPr lang="es-CO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JUNTA DIRECTIVA y </a:t>
                      </a:r>
                      <a:r>
                        <a:rPr lang="es-CO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COMITÉ AUDITORÍA y RIESGOS</a:t>
                      </a:r>
                      <a:endParaRPr lang="es-CO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5805806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3A6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Martes 17 de junio</a:t>
                      </a:r>
                      <a:endParaRPr lang="es-CO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JUNTA DIRECTIVA y </a:t>
                      </a:r>
                      <a:r>
                        <a:rPr lang="es-CO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COMITÉ AUDITORÍA y RIESGOS</a:t>
                      </a:r>
                      <a:endParaRPr lang="es-CO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1023228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3A6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Jueves 21 de agosto</a:t>
                      </a:r>
                      <a:endParaRPr lang="es-CO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JUNTA DIRECTIVA</a:t>
                      </a:r>
                      <a:endParaRPr lang="es-CO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6148849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3A6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Martes 28 de octubre </a:t>
                      </a:r>
                      <a:endParaRPr lang="es-CO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JUNTA DIRECTIVA </a:t>
                      </a:r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y </a:t>
                      </a:r>
                      <a:r>
                        <a:rPr lang="es-CO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COMITÉ AUDITORÍA y RIESGOS</a:t>
                      </a:r>
                      <a:endParaRPr kumimoji="0" lang="es-C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5839404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3A6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Lunes 15 de diciembre</a:t>
                      </a:r>
                      <a:endParaRPr lang="es-CO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JUNTA DIRECTIVA </a:t>
                      </a:r>
                      <a:r>
                        <a:rPr lang="es-C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y </a:t>
                      </a:r>
                      <a:r>
                        <a:rPr lang="es-CO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COMITÉ AUDITORÍA y RIESGOS</a:t>
                      </a:r>
                      <a:endParaRPr kumimoji="0" lang="es-C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5412050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92C17EE1-EB7D-4570-A2B0-49710E80CEFD}"/>
              </a:ext>
            </a:extLst>
          </p:cNvPr>
          <p:cNvSpPr txBox="1">
            <a:spLocks/>
          </p:cNvSpPr>
          <p:nvPr/>
        </p:nvSpPr>
        <p:spPr>
          <a:xfrm>
            <a:off x="597088" y="588988"/>
            <a:ext cx="7950547" cy="665418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ahom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ahom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ahom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ahom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ahom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ahom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ahom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s-CO" sz="2400" dirty="0">
                <a:solidFill>
                  <a:srgbClr val="4472C4"/>
                </a:solidFill>
                <a:latin typeface="Tahoma titulo"/>
              </a:rPr>
              <a:t>PROGRAMACIÓN JUNTAS Y COMITÉ AUDITORÍA Y RISGOS 2025</a:t>
            </a:r>
          </a:p>
        </p:txBody>
      </p:sp>
    </p:spTree>
    <p:extLst>
      <p:ext uri="{BB962C8B-B14F-4D97-AF65-F5344CB8AC3E}">
        <p14:creationId xmlns:p14="http://schemas.microsoft.com/office/powerpoint/2010/main" val="1524284585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DBAFDCEEC21342937ECF26CBC3B084" ma:contentTypeVersion="1" ma:contentTypeDescription="Crear nuevo documento." ma:contentTypeScope="" ma:versionID="f7e63fa6ceccd7f67ec2f97c459b8386">
  <xsd:schema xmlns:xsd="http://www.w3.org/2001/XMLSchema" xmlns:xs="http://www.w3.org/2001/XMLSchema" xmlns:p="http://schemas.microsoft.com/office/2006/metadata/properties" xmlns:ns2="765905dc-b682-4087-abdc-55fda581ab1b" targetNamespace="http://schemas.microsoft.com/office/2006/metadata/properties" ma:root="true" ma:fieldsID="b77ffbfa4de8e8f59d6f07132a2898b1" ns2:_="">
    <xsd:import namespace="765905dc-b682-4087-abdc-55fda581ab1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905dc-b682-4087-abdc-55fda581ab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B054B-BB7C-44E6-9B6B-8ED0DEA231DB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765905dc-b682-4087-abdc-55fda581ab1b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A6531F-CE4B-4538-82B6-0C67F7F531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90DA45-8B79-4DE4-8F94-C5A3B69D8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5905dc-b682-4087-abdc-55fda581a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95</Words>
  <Application>Microsoft Office PowerPoint</Application>
  <PresentationFormat>Panorámica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 titulo</vt:lpstr>
      <vt:lpstr>2_Tema de Office</vt:lpstr>
      <vt:lpstr>Diseño personalizado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Cuadro de Gestión Integral - CGI</dc:title>
  <dc:creator>MARIA CAROLINA ANAYA SAADE</dc:creator>
  <cp:lastModifiedBy>GLADYS MARIA CASTRO BAYO</cp:lastModifiedBy>
  <cp:revision>48</cp:revision>
  <cp:lastPrinted>2023-12-21T15:33:07Z</cp:lastPrinted>
  <dcterms:created xsi:type="dcterms:W3CDTF">2019-04-12T14:06:01Z</dcterms:created>
  <dcterms:modified xsi:type="dcterms:W3CDTF">2025-02-10T13:36:23Z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0x0101003ADBAFDCEEC21342937ECF26CBC3B084</vt:lpwstr>
  </property>
</Properties>
</file>